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6" r:id="rId4"/>
    <p:sldId id="267" r:id="rId5"/>
    <p:sldId id="269" r:id="rId6"/>
    <p:sldId id="271" r:id="rId7"/>
    <p:sldId id="260" r:id="rId8"/>
    <p:sldId id="257" r:id="rId9"/>
    <p:sldId id="259" r:id="rId10"/>
    <p:sldId id="261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82E3-3E6B-4C80-9D33-A8D3EC3494F8}" type="datetimeFigureOut">
              <a:rPr lang="en-US" smtClean="0"/>
              <a:t>12.12.2020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613E1-121C-4556-99BE-DB4B65B43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77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82E3-3E6B-4C80-9D33-A8D3EC3494F8}" type="datetimeFigureOut">
              <a:rPr lang="en-US" smtClean="0"/>
              <a:t>12.12.2020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613E1-121C-4556-99BE-DB4B65B43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1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82E3-3E6B-4C80-9D33-A8D3EC3494F8}" type="datetimeFigureOut">
              <a:rPr lang="en-US" smtClean="0"/>
              <a:t>12.12.2020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613E1-121C-4556-99BE-DB4B65B43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72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82E3-3E6B-4C80-9D33-A8D3EC3494F8}" type="datetimeFigureOut">
              <a:rPr lang="en-US" smtClean="0"/>
              <a:t>12.12.2020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613E1-121C-4556-99BE-DB4B65B43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24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82E3-3E6B-4C80-9D33-A8D3EC3494F8}" type="datetimeFigureOut">
              <a:rPr lang="en-US" smtClean="0"/>
              <a:t>12.12.2020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613E1-121C-4556-99BE-DB4B65B43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126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82E3-3E6B-4C80-9D33-A8D3EC3494F8}" type="datetimeFigureOut">
              <a:rPr lang="en-US" smtClean="0"/>
              <a:t>12.12.2020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613E1-121C-4556-99BE-DB4B65B43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11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82E3-3E6B-4C80-9D33-A8D3EC3494F8}" type="datetimeFigureOut">
              <a:rPr lang="en-US" smtClean="0"/>
              <a:t>12.12.2020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613E1-121C-4556-99BE-DB4B65B43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0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82E3-3E6B-4C80-9D33-A8D3EC3494F8}" type="datetimeFigureOut">
              <a:rPr lang="en-US" smtClean="0"/>
              <a:t>12.12.2020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613E1-121C-4556-99BE-DB4B65B43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6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82E3-3E6B-4C80-9D33-A8D3EC3494F8}" type="datetimeFigureOut">
              <a:rPr lang="en-US" smtClean="0"/>
              <a:t>12.12.2020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613E1-121C-4556-99BE-DB4B65B43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395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82E3-3E6B-4C80-9D33-A8D3EC3494F8}" type="datetimeFigureOut">
              <a:rPr lang="en-US" smtClean="0"/>
              <a:t>12.12.2020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613E1-121C-4556-99BE-DB4B65B43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62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82E3-3E6B-4C80-9D33-A8D3EC3494F8}" type="datetimeFigureOut">
              <a:rPr lang="en-US" smtClean="0"/>
              <a:t>12.12.2020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613E1-121C-4556-99BE-DB4B65B43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17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A82E3-3E6B-4C80-9D33-A8D3EC3494F8}" type="datetimeFigureOut">
              <a:rPr lang="en-US" smtClean="0"/>
              <a:t>12.12.2020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613E1-121C-4556-99BE-DB4B65B43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628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195" y="757149"/>
            <a:ext cx="11160807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Saopštavanje</a:t>
            </a:r>
            <a:r>
              <a:rPr lang="en-US" b="1" dirty="0" smtClean="0"/>
              <a:t> </a:t>
            </a:r>
            <a:r>
              <a:rPr lang="sr-Latn-RS" b="1" dirty="0" smtClean="0"/>
              <a:t>loših/nepovoljnih</a:t>
            </a:r>
            <a:r>
              <a:rPr lang="en-US" b="1" dirty="0" smtClean="0"/>
              <a:t> </a:t>
            </a:r>
            <a:r>
              <a:rPr lang="en-US" b="1" dirty="0" err="1" smtClean="0"/>
              <a:t>informacija</a:t>
            </a:r>
            <a:r>
              <a:rPr lang="en-US" b="1" dirty="0" smtClean="0"/>
              <a:t> </a:t>
            </a:r>
            <a:r>
              <a:rPr lang="en-US" b="1" dirty="0" err="1" smtClean="0"/>
              <a:t>roditeljima</a:t>
            </a:r>
            <a:endParaRPr lang="en-US" b="1" dirty="0" smtClean="0"/>
          </a:p>
          <a:p>
            <a:endParaRPr lang="en-US" dirty="0"/>
          </a:p>
          <a:p>
            <a:r>
              <a:rPr lang="en-US" dirty="0" smtClean="0"/>
              <a:t>“</a:t>
            </a:r>
            <a:r>
              <a:rPr lang="sr-Latn-RS" dirty="0" smtClean="0"/>
              <a:t>Loše/</a:t>
            </a:r>
            <a:r>
              <a:rPr lang="sr-Latn-RS" dirty="0"/>
              <a:t>n</a:t>
            </a:r>
            <a:r>
              <a:rPr lang="sr-Latn-RS" dirty="0" smtClean="0"/>
              <a:t>epovoljne</a:t>
            </a:r>
            <a:r>
              <a:rPr lang="en-US" dirty="0" err="1" smtClean="0"/>
              <a:t>informacije</a:t>
            </a:r>
            <a:r>
              <a:rPr lang="en-US" dirty="0" smtClean="0"/>
              <a:t>” – one </a:t>
            </a:r>
            <a:r>
              <a:rPr lang="en-US" dirty="0" err="1" smtClean="0"/>
              <a:t>informacije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govore</a:t>
            </a:r>
            <a:r>
              <a:rPr lang="en-US" dirty="0" smtClean="0"/>
              <a:t> o </a:t>
            </a:r>
            <a:r>
              <a:rPr lang="en-US" dirty="0" err="1" smtClean="0"/>
              <a:t>nepovoljnim</a:t>
            </a:r>
            <a:r>
              <a:rPr lang="en-US" dirty="0" smtClean="0"/>
              <a:t> </a:t>
            </a:r>
            <a:r>
              <a:rPr lang="en-US" dirty="0" err="1" smtClean="0"/>
              <a:t>saznanjima</a:t>
            </a:r>
            <a:r>
              <a:rPr lang="en-US" dirty="0" smtClean="0"/>
              <a:t> o </a:t>
            </a:r>
            <a:r>
              <a:rPr lang="en-US" dirty="0" err="1" smtClean="0"/>
              <a:t>nečijem</a:t>
            </a:r>
            <a:r>
              <a:rPr lang="en-US" dirty="0" smtClean="0"/>
              <a:t> </a:t>
            </a:r>
            <a:r>
              <a:rPr lang="en-US" dirty="0" err="1" smtClean="0"/>
              <a:t>stanju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time </a:t>
            </a:r>
            <a:r>
              <a:rPr lang="en-US" dirty="0" err="1" smtClean="0"/>
              <a:t>uvode</a:t>
            </a:r>
            <a:r>
              <a:rPr lang="en-US" dirty="0" smtClean="0"/>
              <a:t> </a:t>
            </a:r>
            <a:r>
              <a:rPr lang="en-US" dirty="0" err="1" smtClean="0"/>
              <a:t>značajnu</a:t>
            </a:r>
            <a:r>
              <a:rPr lang="en-US" dirty="0" smtClean="0"/>
              <a:t> </a:t>
            </a:r>
            <a:r>
              <a:rPr lang="en-US" dirty="0" err="1" smtClean="0"/>
              <a:t>promenu</a:t>
            </a:r>
            <a:r>
              <a:rPr lang="en-US" dirty="0" smtClean="0"/>
              <a:t> u </a:t>
            </a:r>
            <a:r>
              <a:rPr lang="en-US" dirty="0" err="1" smtClean="0"/>
              <a:t>odnosu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dotadašnje</a:t>
            </a:r>
            <a:r>
              <a:rPr lang="en-US" dirty="0" smtClean="0"/>
              <a:t> </a:t>
            </a:r>
            <a:r>
              <a:rPr lang="en-US" dirty="0" err="1" smtClean="0"/>
              <a:t>stanje</a:t>
            </a:r>
            <a:r>
              <a:rPr lang="en-US" dirty="0" smtClean="0"/>
              <a:t>/ </a:t>
            </a:r>
            <a:r>
              <a:rPr lang="en-US" dirty="0" err="1" smtClean="0"/>
              <a:t>menjaju</a:t>
            </a:r>
            <a:r>
              <a:rPr lang="en-US" dirty="0" smtClean="0"/>
              <a:t> se </a:t>
            </a:r>
            <a:r>
              <a:rPr lang="en-US" dirty="0" err="1" smtClean="0"/>
              <a:t>predstave</a:t>
            </a:r>
            <a:r>
              <a:rPr lang="en-US" dirty="0" smtClean="0"/>
              <a:t> o </a:t>
            </a:r>
            <a:r>
              <a:rPr lang="en-US" dirty="0" err="1" smtClean="0"/>
              <a:t>budućnosti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Deca</a:t>
            </a:r>
            <a:r>
              <a:rPr lang="en-US" dirty="0" smtClean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smetnjama</a:t>
            </a:r>
            <a:r>
              <a:rPr lang="en-US" dirty="0"/>
              <a:t> u </a:t>
            </a:r>
            <a:r>
              <a:rPr lang="en-US" dirty="0" err="1"/>
              <a:t>razvoju</a:t>
            </a:r>
            <a:r>
              <a:rPr lang="en-US" dirty="0"/>
              <a:t>/</a:t>
            </a:r>
            <a:r>
              <a:rPr lang="en-US" dirty="0" err="1"/>
              <a:t>hroničnim</a:t>
            </a:r>
            <a:r>
              <a:rPr lang="en-US" dirty="0"/>
              <a:t> </a:t>
            </a:r>
            <a:r>
              <a:rPr lang="en-US" dirty="0" err="1"/>
              <a:t>bolestima</a:t>
            </a:r>
            <a:r>
              <a:rPr lang="en-US" dirty="0"/>
              <a:t> – </a:t>
            </a:r>
            <a:r>
              <a:rPr lang="sr-Latn-RS" dirty="0"/>
              <a:t>dijagnoza/prognoza/odgovori na intervencije....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Stresne</a:t>
            </a:r>
            <a:r>
              <a:rPr lang="en-US" dirty="0" smtClean="0"/>
              <a:t> </a:t>
            </a:r>
            <a:r>
              <a:rPr lang="en-US" dirty="0" err="1" smtClean="0"/>
              <a:t>reakcije</a:t>
            </a:r>
            <a:r>
              <a:rPr lang="en-US" dirty="0" smtClean="0"/>
              <a:t> – </a:t>
            </a:r>
            <a:r>
              <a:rPr lang="en-US" dirty="0" err="1" smtClean="0"/>
              <a:t>kriza</a:t>
            </a:r>
            <a:r>
              <a:rPr lang="en-US" dirty="0" smtClean="0"/>
              <a:t> – </a:t>
            </a:r>
            <a:r>
              <a:rPr lang="en-US" dirty="0" err="1" smtClean="0"/>
              <a:t>adaptacija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Traumatske</a:t>
            </a:r>
            <a:r>
              <a:rPr lang="en-US" dirty="0" smtClean="0"/>
              <a:t> </a:t>
            </a:r>
            <a:r>
              <a:rPr lang="en-US" dirty="0" err="1" smtClean="0"/>
              <a:t>reakcije</a:t>
            </a:r>
            <a:r>
              <a:rPr lang="en-US" dirty="0" smtClean="0"/>
              <a:t> – </a:t>
            </a:r>
            <a:r>
              <a:rPr lang="en-US" dirty="0" err="1" smtClean="0"/>
              <a:t>posttraumatski</a:t>
            </a:r>
            <a:r>
              <a:rPr lang="en-US" dirty="0" smtClean="0"/>
              <a:t> </a:t>
            </a:r>
            <a:r>
              <a:rPr lang="en-US" dirty="0" err="1" smtClean="0"/>
              <a:t>vidovi</a:t>
            </a:r>
            <a:r>
              <a:rPr lang="en-US" dirty="0" smtClean="0"/>
              <a:t> </a:t>
            </a:r>
            <a:r>
              <a:rPr lang="en-US" dirty="0" err="1" smtClean="0"/>
              <a:t>reagovanja</a:t>
            </a:r>
            <a:endParaRPr lang="en-US" dirty="0" smtClean="0"/>
          </a:p>
          <a:p>
            <a:endParaRPr lang="en-US" dirty="0"/>
          </a:p>
          <a:p>
            <a:endParaRPr lang="sr-Latn-RS" dirty="0" smtClean="0"/>
          </a:p>
          <a:p>
            <a:r>
              <a:rPr lang="en-US" dirty="0" smtClean="0"/>
              <a:t>                          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33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066" y="0"/>
            <a:ext cx="8730722" cy="67125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25" y="5560560"/>
            <a:ext cx="2994841" cy="1297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6442" y="52323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Roditelji</a:t>
            </a:r>
            <a:endParaRPr lang="en-US" dirty="0"/>
          </a:p>
          <a:p>
            <a:r>
              <a:rPr lang="en-US" dirty="0" err="1"/>
              <a:t>Nezadovoljni</a:t>
            </a:r>
            <a:r>
              <a:rPr lang="en-US" dirty="0"/>
              <a:t> </a:t>
            </a:r>
            <a:r>
              <a:rPr lang="en-US" dirty="0" err="1"/>
              <a:t>načinom</a:t>
            </a:r>
            <a:r>
              <a:rPr lang="en-US" dirty="0"/>
              <a:t> </a:t>
            </a:r>
            <a:r>
              <a:rPr lang="en-US" dirty="0" err="1"/>
              <a:t>saopštavanja</a:t>
            </a:r>
            <a:endParaRPr lang="en-US" dirty="0"/>
          </a:p>
          <a:p>
            <a:r>
              <a:rPr lang="en-US" dirty="0" err="1"/>
              <a:t>Nezadovoljni</a:t>
            </a:r>
            <a:r>
              <a:rPr lang="en-US" dirty="0"/>
              <a:t> </a:t>
            </a:r>
            <a:r>
              <a:rPr lang="en-US" dirty="0" err="1"/>
              <a:t>kvalitetom</a:t>
            </a:r>
            <a:r>
              <a:rPr lang="en-US" dirty="0"/>
              <a:t> </a:t>
            </a:r>
            <a:r>
              <a:rPr lang="en-US" dirty="0" err="1"/>
              <a:t>informacija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16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1905000" y="1447801"/>
            <a:ext cx="845820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</a:rPr>
              <a:t>A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559881"/>
            <a:ext cx="4540828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718" y="559882"/>
            <a:ext cx="4775200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9" name="TextBox 7"/>
          <p:cNvSpPr txBox="1">
            <a:spLocks noChangeArrowheads="1"/>
          </p:cNvSpPr>
          <p:nvPr/>
        </p:nvSpPr>
        <p:spPr bwMode="auto">
          <a:xfrm>
            <a:off x="1752600" y="4902777"/>
            <a:ext cx="8763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sr-Latn-RS" sz="1800" b="1" dirty="0">
                <a:solidFill>
                  <a:schemeClr val="tx1"/>
                </a:solidFill>
                <a:latin typeface="+mn-lt"/>
              </a:rPr>
              <a:t>Medijatori ishoda</a:t>
            </a:r>
            <a:endParaRPr lang="en-US" sz="1800" b="1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sr-Latn-RS" sz="1800" dirty="0">
                <a:solidFill>
                  <a:schemeClr val="tx1"/>
                </a:solidFill>
                <a:latin typeface="+mn-lt"/>
              </a:rPr>
              <a:t>medijatori tokom </a:t>
            </a:r>
            <a:r>
              <a:rPr lang="sr-Latn-RS" sz="1800" dirty="0" smtClean="0">
                <a:solidFill>
                  <a:schemeClr val="tx1"/>
                </a:solidFill>
                <a:latin typeface="+mn-lt"/>
              </a:rPr>
              <a:t>dogadjanja</a:t>
            </a:r>
            <a:endParaRPr lang="en-US" sz="1800" dirty="0" smtClean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sr-Latn-RS" sz="1800" dirty="0" smtClean="0">
                <a:solidFill>
                  <a:schemeClr val="tx1"/>
                </a:solidFill>
                <a:latin typeface="+mn-lt"/>
              </a:rPr>
              <a:t>neposredno </a:t>
            </a:r>
            <a:r>
              <a:rPr lang="sr-Latn-RS" sz="1800" dirty="0">
                <a:solidFill>
                  <a:schemeClr val="tx1"/>
                </a:solidFill>
                <a:latin typeface="+mn-lt"/>
              </a:rPr>
              <a:t>nakon (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p</a:t>
            </a:r>
            <a:r>
              <a:rPr lang="sr-Latn-RS" sz="1800" dirty="0">
                <a:solidFill>
                  <a:schemeClr val="tx1"/>
                </a:solidFill>
                <a:latin typeface="+mn-lt"/>
              </a:rPr>
              <a:t>o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č</a:t>
            </a:r>
            <a:r>
              <a:rPr lang="sr-Latn-RS" sz="1800" dirty="0">
                <a:solidFill>
                  <a:schemeClr val="tx1"/>
                </a:solidFill>
                <a:latin typeface="+mn-lt"/>
              </a:rPr>
              <a:t>etn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a</a:t>
            </a:r>
            <a:r>
              <a:rPr lang="sr-Latn-RS" sz="1800" dirty="0">
                <a:solidFill>
                  <a:schemeClr val="tx1"/>
                </a:solidFill>
                <a:latin typeface="+mn-lt"/>
              </a:rPr>
              <a:t> prorad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a</a:t>
            </a:r>
            <a:r>
              <a:rPr lang="sr-Latn-RS" sz="1800" dirty="0" smtClean="0">
                <a:solidFill>
                  <a:schemeClr val="tx1"/>
                </a:solidFill>
                <a:latin typeface="+mn-lt"/>
              </a:rPr>
              <a:t>)</a:t>
            </a:r>
            <a:endParaRPr lang="en-US" sz="1800" dirty="0" smtClean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sr-Latn-RS" sz="1800" dirty="0" smtClean="0">
                <a:solidFill>
                  <a:schemeClr val="tx1"/>
                </a:solidFill>
                <a:latin typeface="+mn-lt"/>
              </a:rPr>
              <a:t>tokom </a:t>
            </a:r>
            <a:r>
              <a:rPr lang="sr-Latn-RS" sz="1800" dirty="0">
                <a:solidFill>
                  <a:schemeClr val="tx1"/>
                </a:solidFill>
                <a:latin typeface="+mn-lt"/>
              </a:rPr>
              <a:t>faze adaptacije (medijatori re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z</a:t>
            </a:r>
            <a:r>
              <a:rPr lang="sr-Latn-RS" sz="1800" dirty="0">
                <a:solidFill>
                  <a:schemeClr val="tx1"/>
                </a:solidFill>
                <a:latin typeface="+mn-lt"/>
              </a:rPr>
              <a:t>olucije)</a:t>
            </a:r>
            <a:endParaRPr lang="en-US" sz="1800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Z</a:t>
            </a:r>
            <a:r>
              <a:rPr lang="sr-Latn-RS" sz="1800" dirty="0" smtClean="0">
                <a:solidFill>
                  <a:schemeClr val="tx1"/>
                </a:solidFill>
                <a:latin typeface="+mn-lt"/>
              </a:rPr>
              <a:t>na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č</a:t>
            </a:r>
            <a:r>
              <a:rPr lang="sr-Latn-RS" sz="1800" dirty="0">
                <a:solidFill>
                  <a:schemeClr val="tx1"/>
                </a:solidFill>
                <a:latin typeface="+mn-lt"/>
              </a:rPr>
              <a:t>aj medijacije od strane drugih </a:t>
            </a:r>
            <a:r>
              <a:rPr lang="sr-Latn-RS" sz="1800" dirty="0" smtClean="0">
                <a:solidFill>
                  <a:schemeClr val="tx1"/>
                </a:solidFill>
                <a:latin typeface="+mn-lt"/>
              </a:rPr>
              <a:t>osoba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 /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</a:rPr>
              <a:t>stru</a:t>
            </a:r>
            <a:r>
              <a:rPr lang="sr-Latn-RS" sz="1800" dirty="0" smtClean="0">
                <a:solidFill>
                  <a:schemeClr val="tx1"/>
                </a:solidFill>
                <a:latin typeface="+mn-lt"/>
              </a:rPr>
              <a:t>čnjaci, drugi roditelji, prijatelji, familija /mediji </a:t>
            </a:r>
            <a:r>
              <a:rPr lang="sr-Latn-RS" sz="1800" dirty="0">
                <a:solidFill>
                  <a:schemeClr val="tx1"/>
                </a:solidFill>
                <a:latin typeface="+mn-lt"/>
              </a:rPr>
              <a:t>kao </a:t>
            </a:r>
            <a:r>
              <a:rPr lang="sr-Latn-RS" sz="1800" dirty="0" smtClean="0">
                <a:solidFill>
                  <a:schemeClr val="tx1"/>
                </a:solidFill>
                <a:latin typeface="+mn-lt"/>
              </a:rPr>
              <a:t>medijatori</a:t>
            </a:r>
            <a:endParaRPr lang="en-US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510" name="TextBox 1"/>
          <p:cNvSpPr txBox="1">
            <a:spLocks noChangeArrowheads="1"/>
          </p:cNvSpPr>
          <p:nvPr/>
        </p:nvSpPr>
        <p:spPr bwMode="auto">
          <a:xfrm>
            <a:off x="1752600" y="83127"/>
            <a:ext cx="861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Stresor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</a:rPr>
              <a:t>            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Reakcija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</a:rPr>
              <a:t>      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Ishod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79996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it-IT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Traumatski stres</a:t>
            </a:r>
            <a:endParaRPr lang="hr-HR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2400"/>
              <a:t>Stanje osećajne i kognitivne ranjenosti, ravnoteža je poljuljana za period i posle samog dogadjaja, psihološki i fiziološki odgovori su dezorganizovani, umanjena je sposobnost za nastavljanje sa svakodnevnim životom. (Parry-Jones) </a:t>
            </a:r>
            <a:endParaRPr lang="sr-Latn-RS" sz="2400"/>
          </a:p>
          <a:p>
            <a:pPr eaLnBrk="1" hangingPunct="1"/>
            <a:endParaRPr lang="it-IT" sz="2400"/>
          </a:p>
          <a:p>
            <a:pPr eaLnBrk="1" hangingPunct="1"/>
            <a:r>
              <a:rPr lang="it-IT" sz="2400"/>
              <a:t>Odredjene karakteristike odgovora na dogadjaj su očekivane, normalne, kao odgovor na nenormalnu situaciju. </a:t>
            </a:r>
            <a:r>
              <a:rPr lang="pl-PL" sz="2400"/>
              <a:t>Sa druge strane, ovi odgovori mogu prerasti u mentalni poreme</a:t>
            </a:r>
            <a:r>
              <a:rPr lang="en-US" sz="2400"/>
              <a:t>ć</a:t>
            </a:r>
            <a:r>
              <a:rPr lang="pl-PL" sz="2400"/>
              <a:t>aj. 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73428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sr-Latn-CS" sz="2400" b="1">
                <a:solidFill>
                  <a:schemeClr val="tx1">
                    <a:lumMod val="75000"/>
                    <a:lumOff val="25000"/>
                  </a:schemeClr>
                </a:solidFill>
              </a:rPr>
              <a:t> Reakcija na težak stres F 43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825626" y="1527175"/>
            <a:ext cx="8842375" cy="4572000"/>
          </a:xfrm>
        </p:spPr>
        <p:txBody>
          <a:bodyPr>
            <a:normAutofit lnSpcReduction="10000"/>
          </a:bodyPr>
          <a:lstStyle/>
          <a:p>
            <a:pPr marL="273050" indent="-273050"/>
            <a:r>
              <a:rPr lang="sr-Latn-CS" sz="2400" b="1" dirty="0"/>
              <a:t>Akutna reakcija na stres: </a:t>
            </a:r>
            <a:r>
              <a:rPr lang="sr-Latn-CS" sz="2400" dirty="0"/>
              <a:t>prolazni poremećaj, značajna težina, </a:t>
            </a:r>
            <a:r>
              <a:rPr lang="en-US" sz="2400" dirty="0" err="1"/>
              <a:t>najčešće</a:t>
            </a:r>
            <a:r>
              <a:rPr lang="sr-Latn-CS" sz="2400" dirty="0"/>
              <a:t> nekoliko dana</a:t>
            </a:r>
            <a:r>
              <a:rPr lang="en-US" sz="2400" dirty="0"/>
              <a:t>, </a:t>
            </a:r>
            <a:r>
              <a:rPr lang="en-US" sz="2400" dirty="0" err="1"/>
              <a:t>maksimum</a:t>
            </a:r>
            <a:r>
              <a:rPr lang="en-US" sz="2400" dirty="0"/>
              <a:t> do </a:t>
            </a:r>
            <a:r>
              <a:rPr lang="en-US" sz="2400" dirty="0" err="1"/>
              <a:t>mesec</a:t>
            </a:r>
            <a:r>
              <a:rPr lang="en-US" sz="2400" dirty="0"/>
              <a:t> </a:t>
            </a:r>
            <a:r>
              <a:rPr lang="en-US" sz="2400" dirty="0" err="1"/>
              <a:t>dana</a:t>
            </a:r>
            <a:r>
              <a:rPr lang="sr-Latn-CS" sz="2400" dirty="0"/>
              <a:t> </a:t>
            </a:r>
            <a:endParaRPr lang="en-US" sz="2400" dirty="0" smtClean="0"/>
          </a:p>
          <a:p>
            <a:pPr marL="273050" indent="-273050"/>
            <a:endParaRPr lang="en-US" sz="2400" dirty="0"/>
          </a:p>
          <a:p>
            <a:pPr marL="273050" indent="-273050"/>
            <a:r>
              <a:rPr lang="sr-Latn-CS" sz="2400" dirty="0" smtClean="0"/>
              <a:t>Najčešće </a:t>
            </a:r>
            <a:r>
              <a:rPr lang="sr-Latn-CS" sz="2400" dirty="0"/>
              <a:t>reakcije ubrzo nakon dogadjaja:</a:t>
            </a:r>
          </a:p>
          <a:p>
            <a:pPr marL="273050" indent="-273050"/>
            <a:r>
              <a:rPr lang="sr-Latn-CS" sz="2400" dirty="0"/>
              <a:t>Stanje šoka, pasivnost i “zaledjenost” koja se produbljuje i</a:t>
            </a:r>
            <a:r>
              <a:rPr lang="en-US" sz="2400" dirty="0"/>
              <a:t>/</a:t>
            </a:r>
            <a:r>
              <a:rPr lang="en-US" sz="2400" dirty="0" err="1"/>
              <a:t>ili</a:t>
            </a:r>
            <a:r>
              <a:rPr lang="sr-Latn-CS" sz="2400" dirty="0"/>
              <a:t>– uznemirenost sa agitacijom, preterana aktivnost, vegetativne reakcije.</a:t>
            </a:r>
          </a:p>
          <a:p>
            <a:pPr marL="273050" indent="-273050"/>
            <a:r>
              <a:rPr lang="sr-Latn-CS" sz="2400" dirty="0"/>
              <a:t>Može da postoji parcijalna amnezija </a:t>
            </a:r>
            <a:endParaRPr lang="en-US" sz="2400" dirty="0" smtClean="0"/>
          </a:p>
          <a:p>
            <a:pPr marL="273050" indent="-273050"/>
            <a:endParaRPr lang="en-US" sz="2400" dirty="0"/>
          </a:p>
          <a:p>
            <a:pPr marL="273050" indent="-273050"/>
            <a:r>
              <a:rPr lang="sr-Latn-CS" sz="2400" dirty="0" smtClean="0"/>
              <a:t>Simptomi</a:t>
            </a:r>
            <a:r>
              <a:rPr lang="sr-Latn-CS" sz="2400" dirty="0"/>
              <a:t>: zamorljivost, somatski simptomi (mišićni bolovi, vrtoglavica, glavobolje, loša probava), iritabilnost, poremećaj sna</a:t>
            </a:r>
            <a:endParaRPr lang="en-US" sz="2400" dirty="0"/>
          </a:p>
          <a:p>
            <a:pPr marL="273050" indent="-273050"/>
            <a:r>
              <a:rPr lang="en-US" sz="2400" dirty="0" err="1"/>
              <a:t>Najčešće</a:t>
            </a:r>
            <a:r>
              <a:rPr lang="en-US" sz="2400" dirty="0"/>
              <a:t> se </a:t>
            </a:r>
            <a:r>
              <a:rPr lang="en-US" sz="2400" dirty="0" err="1"/>
              <a:t>razrešava</a:t>
            </a:r>
            <a:r>
              <a:rPr lang="en-US" sz="2400" dirty="0"/>
              <a:t> u </a:t>
            </a:r>
            <a:r>
              <a:rPr lang="en-US" sz="2400" dirty="0" err="1"/>
              <a:t>potpunosti</a:t>
            </a:r>
            <a:endParaRPr lang="sr-Latn-CS" sz="2400" dirty="0"/>
          </a:p>
        </p:txBody>
      </p:sp>
      <p:sp>
        <p:nvSpPr>
          <p:cNvPr id="4" name="Date Placeholder 3"/>
          <p:cNvSpPr txBox="1">
            <a:spLocks noGrp="1"/>
          </p:cNvSpPr>
          <p:nvPr/>
        </p:nvSpPr>
        <p:spPr>
          <a:xfrm>
            <a:off x="7315201" y="6405564"/>
            <a:ext cx="3044825" cy="365125"/>
          </a:xfrm>
          <a:prstGeom prst="rect">
            <a:avLst/>
          </a:prstGeom>
          <a:noFill/>
        </p:spPr>
        <p:txBody>
          <a:bodyPr/>
          <a:lstStyle/>
          <a:p>
            <a:pPr algn="r">
              <a:defRPr/>
            </a:pPr>
            <a:r>
              <a:rPr lang="sr-Latn-CS" sz="1400">
                <a:solidFill>
                  <a:srgbClr val="FFFFFF"/>
                </a:solidFill>
              </a:rPr>
              <a:t>11.5.2012.</a:t>
            </a:r>
          </a:p>
        </p:txBody>
      </p:sp>
    </p:spTree>
    <p:extLst>
      <p:ext uri="{BB962C8B-B14F-4D97-AF65-F5344CB8AC3E}">
        <p14:creationId xmlns:p14="http://schemas.microsoft.com/office/powerpoint/2010/main" val="361133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1905000" y="457201"/>
            <a:ext cx="8458200" cy="651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sr-Latn-CS" sz="1800" b="1" dirty="0">
                <a:solidFill>
                  <a:schemeClr val="tx1"/>
                </a:solidFill>
                <a:latin typeface="Arial" panose="020B0604020202020204" pitchFamily="34" charset="0"/>
              </a:rPr>
              <a:t>Postraumatski stresni poremećaj F 43.1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sr-Latn-CS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sr-Latn-CS" sz="1800" dirty="0">
                <a:solidFill>
                  <a:schemeClr val="tx1"/>
                </a:solidFill>
                <a:latin typeface="Arial" panose="020B0604020202020204" pitchFamily="34" charset="0"/>
              </a:rPr>
              <a:t>Odloženi ili produženi odgovor na stresogeni događaj ili situaciju izuzetne ugroženosti ili katastrofalne prirode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sr-Latn-CS" sz="1800" dirty="0">
                <a:solidFill>
                  <a:schemeClr val="tx1"/>
                </a:solidFill>
                <a:latin typeface="Arial" panose="020B0604020202020204" pitchFamily="34" charset="0"/>
              </a:rPr>
              <a:t>Trajanje obično </a:t>
            </a:r>
            <a:r>
              <a:rPr lang="sr-Latn-C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do 6 meseci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ako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je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duze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u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pitanju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je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hronični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poremećaj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koji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može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da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vodi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u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trajne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izmene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ličnosti</a:t>
            </a:r>
            <a:endParaRPr lang="sr-Latn-CS" sz="1800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sr-Latn-C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Grupe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simptoma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sr-Latn-C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sr-Latn-CS" sz="1800" dirty="0">
                <a:solidFill>
                  <a:schemeClr val="tx1"/>
                </a:solidFill>
                <a:latin typeface="Arial" panose="020B0604020202020204" pitchFamily="34" charset="0"/>
              </a:rPr>
              <a:t> 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povezani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sa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n</a:t>
            </a:r>
            <a:r>
              <a:rPr lang="sr-Latn-C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ametanje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m (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Intruzivni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simptomi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endParaRPr lang="sr-Latn-CS" sz="1800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sr-Latn-CS" sz="1800" dirty="0">
                <a:solidFill>
                  <a:schemeClr val="tx1"/>
                </a:solidFill>
                <a:latin typeface="Arial" panose="020B0604020202020204" pitchFamily="34" charset="0"/>
              </a:rPr>
              <a:t>   ponovljeno preživljavanje traume</a:t>
            </a:r>
            <a:r>
              <a:rPr lang="sr-Latn-C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r-Latn-CS" sz="18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razmišljanja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,</a:t>
            </a:r>
            <a:r>
              <a:rPr lang="sr-Latn-CS" sz="1800" dirty="0">
                <a:solidFill>
                  <a:schemeClr val="tx1"/>
                </a:solidFill>
                <a:latin typeface="Arial" panose="020B0604020202020204" pitchFamily="34" charset="0"/>
              </a:rPr>
              <a:t>sećanja, snovi, noćne more)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sr-Latn-C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sr-Latn-C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povezani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sa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i</a:t>
            </a:r>
            <a:r>
              <a:rPr lang="sr-Latn-C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zbegavanje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m </a:t>
            </a:r>
            <a:endParaRPr lang="sr-Latn-CS" sz="1800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sr-Latn-C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i</a:t>
            </a:r>
            <a:r>
              <a:rPr lang="sr-Latn-CS" sz="1800" dirty="0">
                <a:solidFill>
                  <a:schemeClr val="tx1"/>
                </a:solidFill>
                <a:latin typeface="Arial" panose="020B0604020202020204" pitchFamily="34" charset="0"/>
              </a:rPr>
              <a:t>zbegavanje aktivnosti ili situacija koje podsećaju na traumu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r-Latn-CS" sz="1800" dirty="0">
                <a:solidFill>
                  <a:schemeClr val="tx1"/>
                </a:solidFill>
                <a:latin typeface="Arial" panose="020B0604020202020204" pitchFamily="34" charset="0"/>
              </a:rPr>
              <a:t>utrnulost ili emocionalna “zaleđenost”, odvojenost od drugih, nereagovanje na 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 </a:t>
            </a:r>
            <a:r>
              <a:rPr lang="sr-Latn-CS" sz="1800" dirty="0">
                <a:solidFill>
                  <a:schemeClr val="tx1"/>
                </a:solidFill>
                <a:latin typeface="Arial" panose="020B0604020202020204" pitchFamily="34" charset="0"/>
              </a:rPr>
              <a:t>okolinu,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nedostat</a:t>
            </a:r>
            <a:r>
              <a:rPr lang="sr-Latn-CS" sz="1800" dirty="0">
                <a:solidFill>
                  <a:schemeClr val="tx1"/>
                </a:solidFill>
                <a:latin typeface="Arial" panose="020B0604020202020204" pitchFamily="34" charset="0"/>
              </a:rPr>
              <a:t>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k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zadovoljstva</a:t>
            </a:r>
            <a:endParaRPr lang="sr-Latn-C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sr-Latn-C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sr-Latn-CS" sz="1800" dirty="0">
                <a:solidFill>
                  <a:schemeClr val="tx1"/>
                </a:solidFill>
                <a:latin typeface="Arial" panose="020B0604020202020204" pitchFamily="34" charset="0"/>
              </a:rPr>
              <a:t> Vegetativna </a:t>
            </a:r>
            <a:r>
              <a:rPr lang="sr-Latn-CS" sz="1800" u="sng" dirty="0">
                <a:solidFill>
                  <a:schemeClr val="tx1"/>
                </a:solidFill>
                <a:latin typeface="Arial" panose="020B0604020202020204" pitchFamily="34" charset="0"/>
              </a:rPr>
              <a:t>prenadraženost</a:t>
            </a:r>
            <a:r>
              <a:rPr lang="sr-Latn-CS" sz="1800" dirty="0">
                <a:solidFill>
                  <a:schemeClr val="tx1"/>
                </a:solidFill>
                <a:latin typeface="Arial" panose="020B0604020202020204" pitchFamily="34" charset="0"/>
              </a:rPr>
              <a:t> (povišena budnost) – poremećaji spavanja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prenaglasene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reakcije</a:t>
            </a:r>
            <a:endParaRPr lang="sr-Latn-C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sr-Latn-CS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Tx/>
              <a:buFontTx/>
              <a:buNone/>
            </a:pPr>
            <a:r>
              <a:rPr lang="sr-Latn-RS" sz="2400" i="1" dirty="0">
                <a:solidFill>
                  <a:schemeClr val="tx1"/>
                </a:solidFill>
                <a:latin typeface="Arial" panose="020B0604020202020204" pitchFamily="34" charset="0"/>
              </a:rPr>
              <a:t>Podsetnici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Tx/>
              <a:buFont typeface="Wingdings" panose="05000000000000000000" pitchFamily="2" charset="2"/>
              <a:buNone/>
            </a:pPr>
            <a:endParaRPr lang="sr-Latn-CS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05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7846" y="888762"/>
            <a:ext cx="1127190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 smtClean="0"/>
              <a:t>Saopštavanje nepovoljnih informacija je složena veština 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/>
              <a:t>P</a:t>
            </a:r>
            <a:r>
              <a:rPr lang="sr-Latn-RS" sz="2000" dirty="0" smtClean="0"/>
              <a:t>ored verbalne komponente</a:t>
            </a:r>
            <a:r>
              <a:rPr lang="en-US" sz="2000" dirty="0" smtClean="0"/>
              <a:t> (</a:t>
            </a:r>
            <a:r>
              <a:rPr lang="en-US" sz="2000" dirty="0" err="1" smtClean="0"/>
              <a:t>informisanje</a:t>
            </a:r>
            <a:r>
              <a:rPr lang="en-US" sz="2000" dirty="0"/>
              <a:t>)</a:t>
            </a:r>
            <a:r>
              <a:rPr lang="sr-Latn-RS" sz="2000" dirty="0" smtClean="0"/>
              <a:t>, uključuje i sposobnost prepoznavanja</a:t>
            </a:r>
            <a:r>
              <a:rPr lang="en-US" sz="2000" dirty="0" smtClean="0"/>
              <a:t> </a:t>
            </a:r>
            <a:r>
              <a:rPr lang="en-US" sz="2000" dirty="0" err="1" smtClean="0"/>
              <a:t>osećanja</a:t>
            </a:r>
            <a:r>
              <a:rPr lang="sr-Latn-RS" sz="2000" dirty="0" smtClean="0"/>
              <a:t> i adekvat</a:t>
            </a:r>
            <a:r>
              <a:rPr lang="en-US" sz="2000" dirty="0" smtClean="0"/>
              <a:t>an </a:t>
            </a:r>
            <a:r>
              <a:rPr lang="sr-Latn-RS" sz="2000" dirty="0" smtClean="0"/>
              <a:t>odgovor na osećanja druge osobe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err="1" smtClean="0"/>
              <a:t>Sposobnost</a:t>
            </a:r>
            <a:r>
              <a:rPr lang="en-US" sz="2000" dirty="0" smtClean="0"/>
              <a:t> </a:t>
            </a:r>
            <a:r>
              <a:rPr lang="sr-Latn-RS" sz="2000" dirty="0" smtClean="0"/>
              <a:t>nošenja sa stresom koji nepovoljne informacije pokreću, </a:t>
            </a:r>
            <a:r>
              <a:rPr lang="en-US" sz="2000" dirty="0" err="1" smtClean="0"/>
              <a:t>uz</a:t>
            </a:r>
            <a:r>
              <a:rPr lang="en-US" sz="2000" dirty="0" smtClean="0"/>
              <a:t> </a:t>
            </a:r>
            <a:r>
              <a:rPr lang="en-US" sz="2000" dirty="0" err="1" smtClean="0"/>
              <a:t>podršku</a:t>
            </a:r>
            <a:r>
              <a:rPr lang="sr-Latn-RS" sz="2000" dirty="0" smtClean="0"/>
              <a:t> drugoj osob</a:t>
            </a:r>
            <a:r>
              <a:rPr lang="en-US" sz="2000" dirty="0" err="1" smtClean="0"/>
              <a:t>i</a:t>
            </a:r>
            <a:r>
              <a:rPr lang="sr-Latn-RS" sz="2000" dirty="0" smtClean="0"/>
              <a:t> da bude uključena u donošenje potrebnih odluka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err="1" smtClean="0"/>
              <a:t>Sposobnost</a:t>
            </a:r>
            <a:r>
              <a:rPr lang="en-US" sz="2000" dirty="0" smtClean="0"/>
              <a:t> </a:t>
            </a:r>
            <a:r>
              <a:rPr lang="sr-Latn-RS" sz="2000" dirty="0" smtClean="0"/>
              <a:t>da podrži očuvanje nade u bolje</a:t>
            </a:r>
            <a:r>
              <a:rPr lang="en-US" sz="2000" dirty="0" smtClean="0"/>
              <a:t> </a:t>
            </a:r>
            <a:r>
              <a:rPr lang="en-US" sz="2000" dirty="0" err="1" smtClean="0"/>
              <a:t>ishode</a:t>
            </a:r>
            <a:endParaRPr lang="sr-Latn-RS" sz="2000" dirty="0" smtClean="0"/>
          </a:p>
          <a:p>
            <a:endParaRPr lang="sr-Latn-RS" b="1" i="1" u="sng" dirty="0"/>
          </a:p>
          <a:p>
            <a:endParaRPr lang="sr-Latn-RS" b="1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313371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5118" y="1324598"/>
            <a:ext cx="11177899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Saopštavanje</a:t>
            </a:r>
            <a:r>
              <a:rPr lang="en-US" sz="2000" dirty="0" smtClean="0"/>
              <a:t> je </a:t>
            </a:r>
            <a:r>
              <a:rPr lang="en-US" sz="2000" dirty="0" err="1" smtClean="0"/>
              <a:t>stresogeno</a:t>
            </a:r>
            <a:r>
              <a:rPr lang="en-US" sz="2000" dirty="0" smtClean="0"/>
              <a:t> </a:t>
            </a:r>
            <a:r>
              <a:rPr lang="en-US" sz="2000" dirty="0" err="1" smtClean="0"/>
              <a:t>za</a:t>
            </a:r>
            <a:r>
              <a:rPr lang="en-US" sz="2000" dirty="0" smtClean="0"/>
              <a:t> </a:t>
            </a:r>
            <a:r>
              <a:rPr lang="en-US" sz="2000" dirty="0" err="1" smtClean="0"/>
              <a:t>sve</a:t>
            </a:r>
            <a:r>
              <a:rPr lang="en-US" sz="2000" dirty="0" smtClean="0"/>
              <a:t> </a:t>
            </a:r>
            <a:r>
              <a:rPr lang="en-US" sz="2000" dirty="0" err="1" smtClean="0"/>
              <a:t>koji</a:t>
            </a:r>
            <a:r>
              <a:rPr lang="en-US" sz="2000" dirty="0" smtClean="0"/>
              <a:t>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en-US" sz="2000" dirty="0" err="1" smtClean="0"/>
              <a:t>uključeni</a:t>
            </a:r>
            <a:r>
              <a:rPr lang="en-US" sz="2000" dirty="0" smtClean="0"/>
              <a:t> – </a:t>
            </a:r>
            <a:r>
              <a:rPr lang="en-US" sz="2000" dirty="0" err="1" smtClean="0"/>
              <a:t>roditelji</a:t>
            </a:r>
            <a:r>
              <a:rPr lang="en-US" sz="2000" dirty="0" smtClean="0"/>
              <a:t>, </a:t>
            </a:r>
            <a:r>
              <a:rPr lang="en-US" sz="2000" dirty="0" err="1" smtClean="0"/>
              <a:t>osoba</a:t>
            </a:r>
            <a:r>
              <a:rPr lang="en-US" sz="2000" dirty="0" smtClean="0"/>
              <a:t> </a:t>
            </a:r>
            <a:r>
              <a:rPr lang="en-US" sz="2000" dirty="0" err="1" smtClean="0"/>
              <a:t>koja</a:t>
            </a:r>
            <a:r>
              <a:rPr lang="en-US" sz="2000" dirty="0" smtClean="0"/>
              <a:t> </a:t>
            </a:r>
            <a:r>
              <a:rPr lang="en-US" sz="2000" dirty="0" err="1" smtClean="0"/>
              <a:t>saopštava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err="1" smtClean="0"/>
              <a:t>Unutrašnje</a:t>
            </a:r>
            <a:r>
              <a:rPr lang="en-US" sz="2000" dirty="0" smtClean="0"/>
              <a:t> </a:t>
            </a:r>
            <a:r>
              <a:rPr lang="en-US" sz="2000" dirty="0" err="1" smtClean="0"/>
              <a:t>reakcije</a:t>
            </a:r>
            <a:r>
              <a:rPr lang="en-US" sz="2000" dirty="0" smtClean="0"/>
              <a:t> </a:t>
            </a:r>
            <a:r>
              <a:rPr lang="en-US" sz="2000" dirty="0" err="1" smtClean="0"/>
              <a:t>osobe</a:t>
            </a:r>
            <a:r>
              <a:rPr lang="en-US" sz="2000" dirty="0" smtClean="0"/>
              <a:t> </a:t>
            </a:r>
            <a:r>
              <a:rPr lang="en-US" sz="2000" dirty="0" err="1" smtClean="0"/>
              <a:t>koja</a:t>
            </a:r>
            <a:r>
              <a:rPr lang="en-US" sz="2000" dirty="0" smtClean="0"/>
              <a:t> </a:t>
            </a:r>
            <a:r>
              <a:rPr lang="en-US" sz="2000" dirty="0" err="1" smtClean="0"/>
              <a:t>saopštava</a:t>
            </a:r>
            <a:r>
              <a:rPr lang="en-US" sz="2000" dirty="0" smtClean="0"/>
              <a:t>:</a:t>
            </a:r>
          </a:p>
          <a:p>
            <a:r>
              <a:rPr lang="en-US" sz="2000" dirty="0" err="1" smtClean="0"/>
              <a:t>Teskoba</a:t>
            </a:r>
            <a:r>
              <a:rPr lang="en-US" sz="2000" dirty="0" smtClean="0"/>
              <a:t>, </a:t>
            </a:r>
            <a:r>
              <a:rPr lang="en-US" sz="2000" dirty="0" err="1" smtClean="0"/>
              <a:t>tuga</a:t>
            </a:r>
            <a:r>
              <a:rPr lang="en-US" sz="2000" dirty="0" smtClean="0"/>
              <a:t>, </a:t>
            </a:r>
            <a:r>
              <a:rPr lang="en-US" sz="2000" dirty="0" err="1" smtClean="0"/>
              <a:t>uznemirenost</a:t>
            </a:r>
            <a:r>
              <a:rPr lang="en-US" sz="2000" dirty="0" smtClean="0"/>
              <a:t>, </a:t>
            </a:r>
            <a:r>
              <a:rPr lang="en-US" sz="2000" dirty="0" err="1" smtClean="0"/>
              <a:t>nesigurnost</a:t>
            </a:r>
            <a:r>
              <a:rPr lang="en-US" sz="2000" dirty="0" smtClean="0"/>
              <a:t>, </a:t>
            </a:r>
            <a:r>
              <a:rPr lang="en-US" sz="2000" dirty="0" err="1" smtClean="0"/>
              <a:t>strah</a:t>
            </a:r>
            <a:r>
              <a:rPr lang="en-US" sz="2000" dirty="0" smtClean="0"/>
              <a:t> od </a:t>
            </a:r>
            <a:r>
              <a:rPr lang="en-US" sz="2000" dirty="0" err="1" smtClean="0"/>
              <a:t>gubitka</a:t>
            </a:r>
            <a:r>
              <a:rPr lang="en-US" sz="2000" dirty="0" smtClean="0"/>
              <a:t> </a:t>
            </a:r>
            <a:r>
              <a:rPr lang="en-US" sz="2000" dirty="0" err="1" smtClean="0"/>
              <a:t>kontrole</a:t>
            </a:r>
            <a:r>
              <a:rPr lang="en-US" sz="2000" dirty="0" smtClean="0"/>
              <a:t>……</a:t>
            </a:r>
          </a:p>
          <a:p>
            <a:endParaRPr lang="en-US" sz="2000" dirty="0"/>
          </a:p>
          <a:p>
            <a:r>
              <a:rPr lang="en-US" sz="2000" dirty="0" err="1" smtClean="0"/>
              <a:t>Mehanizmi</a:t>
            </a:r>
            <a:r>
              <a:rPr lang="en-US" sz="2000" dirty="0" smtClean="0"/>
              <a:t> </a:t>
            </a:r>
            <a:r>
              <a:rPr lang="en-US" sz="2000" dirty="0" err="1" smtClean="0"/>
              <a:t>odbrane</a:t>
            </a:r>
            <a:r>
              <a:rPr lang="en-US" sz="2000" dirty="0" smtClean="0"/>
              <a:t>:</a:t>
            </a:r>
          </a:p>
          <a:p>
            <a:r>
              <a:rPr lang="en-US" sz="2000" dirty="0" err="1" smtClean="0"/>
              <a:t>potiskivanje</a:t>
            </a:r>
            <a:r>
              <a:rPr lang="en-US" sz="2000" dirty="0" smtClean="0"/>
              <a:t>, </a:t>
            </a:r>
            <a:r>
              <a:rPr lang="en-US" sz="2000" dirty="0" err="1" smtClean="0"/>
              <a:t>negiranje</a:t>
            </a:r>
            <a:r>
              <a:rPr lang="en-US" sz="2000" dirty="0" smtClean="0"/>
              <a:t>, </a:t>
            </a:r>
            <a:r>
              <a:rPr lang="en-US" sz="2000" dirty="0" err="1" smtClean="0"/>
              <a:t>racionalizacija</a:t>
            </a:r>
            <a:r>
              <a:rPr lang="en-US" sz="2000" dirty="0" smtClean="0"/>
              <a:t>, </a:t>
            </a:r>
            <a:r>
              <a:rPr lang="en-US" sz="2000" dirty="0" err="1" smtClean="0"/>
              <a:t>disocijacija</a:t>
            </a:r>
            <a:r>
              <a:rPr lang="en-US" sz="2000" dirty="0" smtClean="0"/>
              <a:t>…</a:t>
            </a:r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err="1" smtClean="0"/>
              <a:t>Spoljašnji</a:t>
            </a:r>
            <a:r>
              <a:rPr lang="en-US" sz="2000" dirty="0" smtClean="0"/>
              <a:t> </a:t>
            </a:r>
            <a:r>
              <a:rPr lang="en-US" sz="2000" dirty="0" err="1" smtClean="0"/>
              <a:t>izraz</a:t>
            </a:r>
            <a:r>
              <a:rPr lang="en-US" sz="2000" dirty="0" smtClean="0"/>
              <a:t>:</a:t>
            </a:r>
          </a:p>
          <a:p>
            <a:r>
              <a:rPr lang="en-US" sz="2000" dirty="0" err="1"/>
              <a:t>l</a:t>
            </a:r>
            <a:r>
              <a:rPr lang="en-US" sz="2000" dirty="0" err="1" smtClean="0"/>
              <a:t>jutnja</a:t>
            </a:r>
            <a:r>
              <a:rPr lang="en-US" sz="2000" dirty="0" smtClean="0"/>
              <a:t>, </a:t>
            </a:r>
            <a:r>
              <a:rPr lang="en-US" sz="2000" dirty="0" err="1" smtClean="0"/>
              <a:t>odsustvo</a:t>
            </a:r>
            <a:r>
              <a:rPr lang="en-US" sz="2000" dirty="0" smtClean="0"/>
              <a:t> </a:t>
            </a:r>
            <a:r>
              <a:rPr lang="en-US" sz="2000" dirty="0" err="1" smtClean="0"/>
              <a:t>osećanja</a:t>
            </a:r>
            <a:r>
              <a:rPr lang="en-US" sz="2000" dirty="0" smtClean="0"/>
              <a:t>, </a:t>
            </a:r>
            <a:r>
              <a:rPr lang="en-US" sz="2000" dirty="0" err="1" smtClean="0"/>
              <a:t>preplavljenost</a:t>
            </a:r>
            <a:r>
              <a:rPr lang="en-US" sz="2000" dirty="0"/>
              <a:t> </a:t>
            </a:r>
            <a:r>
              <a:rPr lang="en-US" sz="2000" dirty="0" err="1" smtClean="0"/>
              <a:t>osećanjima</a:t>
            </a:r>
            <a:r>
              <a:rPr lang="en-US" sz="2000" dirty="0" smtClean="0"/>
              <a:t>…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000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1115" y="1495514"/>
            <a:ext cx="1142572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Studije pokazuju da brojni </a:t>
            </a:r>
            <a:r>
              <a:rPr lang="en-US" sz="2400" dirty="0" err="1" smtClean="0"/>
              <a:t>dodatni</a:t>
            </a:r>
            <a:r>
              <a:rPr lang="en-US" sz="2400" dirty="0" smtClean="0"/>
              <a:t> </a:t>
            </a:r>
            <a:r>
              <a:rPr lang="sr-Latn-RS" sz="2400" dirty="0" smtClean="0"/>
              <a:t>faktori, ne samo nivo znanja, mogu da utiču na sposobnost saosećajnog saopštavanja nepovoljnih vesti:</a:t>
            </a:r>
          </a:p>
          <a:p>
            <a:endParaRPr lang="sr-Latn-RS" sz="2400" dirty="0" smtClean="0"/>
          </a:p>
          <a:p>
            <a:r>
              <a:rPr lang="sr-Latn-RS" sz="2400" dirty="0" smtClean="0"/>
              <a:t>Umor i iscrpljenost, burn-out</a:t>
            </a:r>
          </a:p>
          <a:p>
            <a:r>
              <a:rPr lang="sr-Latn-RS" sz="2400" dirty="0" smtClean="0"/>
              <a:t>Lične teškoće (problemi ličnosti, aktuelni dogadjaji.....)</a:t>
            </a:r>
          </a:p>
          <a:p>
            <a:r>
              <a:rPr lang="sr-Latn-RS" sz="2400" dirty="0" smtClean="0"/>
              <a:t>Lična uverenja i  stavovi (konstrukti)</a:t>
            </a:r>
          </a:p>
          <a:p>
            <a:endParaRPr lang="sr-Latn-RS" sz="2400" dirty="0"/>
          </a:p>
          <a:p>
            <a:endParaRPr lang="sr-Latn-RS" sz="2400" dirty="0" smtClean="0"/>
          </a:p>
          <a:p>
            <a:endParaRPr lang="sr-Latn-RS" i="1" dirty="0"/>
          </a:p>
          <a:p>
            <a:endParaRPr lang="en-US" i="1" baseline="30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556" y="2982482"/>
            <a:ext cx="112975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Priprema</a:t>
            </a:r>
            <a:endParaRPr lang="en-US" dirty="0"/>
          </a:p>
          <a:p>
            <a:r>
              <a:rPr lang="pl-PL" i="1" dirty="0"/>
              <a:t>Pripremiti se za razgovor..</a:t>
            </a:r>
            <a:endParaRPr lang="en-US" dirty="0"/>
          </a:p>
          <a:p>
            <a:r>
              <a:rPr lang="pl-PL" dirty="0"/>
              <a:t> </a:t>
            </a:r>
            <a:endParaRPr lang="en-US" dirty="0"/>
          </a:p>
          <a:p>
            <a:r>
              <a:rPr lang="pl-PL" u="sng" dirty="0"/>
              <a:t>Ko daje obaveštenja?</a:t>
            </a:r>
            <a:r>
              <a:rPr lang="pl-PL" dirty="0"/>
              <a:t>    Neko koga poznaju roditelji, ko ima znanje i veštine komunikacije.</a:t>
            </a:r>
            <a:endParaRPr lang="en-US" dirty="0"/>
          </a:p>
          <a:p>
            <a:r>
              <a:rPr lang="pl-PL" dirty="0"/>
              <a:t> </a:t>
            </a:r>
            <a:endParaRPr lang="en-US" dirty="0"/>
          </a:p>
          <a:p>
            <a:r>
              <a:rPr lang="pl-PL" u="sng" dirty="0"/>
              <a:t>Kome?</a:t>
            </a:r>
            <a:r>
              <a:rPr lang="pl-PL" dirty="0"/>
              <a:t>    Roditelji, ukoliko je roditelj jedan razmotriti koja osoba bi mogla biti dodatna podrška.</a:t>
            </a:r>
            <a:endParaRPr lang="en-US" dirty="0"/>
          </a:p>
          <a:p>
            <a:r>
              <a:rPr lang="pl-PL" dirty="0"/>
              <a:t> </a:t>
            </a:r>
            <a:endParaRPr lang="en-US" dirty="0"/>
          </a:p>
          <a:p>
            <a:r>
              <a:rPr lang="pl-PL" u="sng" dirty="0"/>
              <a:t>Šta reći?</a:t>
            </a:r>
            <a:r>
              <a:rPr lang="pl-PL" dirty="0"/>
              <a:t>    </a:t>
            </a:r>
            <a:r>
              <a:rPr lang="it-IT" dirty="0"/>
              <a:t>Odlučiti šta reći, odrediti prioritete, redosled. Saopštiti samo ono što je neophodno jer nisu u stanju da odmah prime sve relevatntne informacije (ukoliko ih dajemo ne očekujemo da ih roditelj primi, razume i prihvati).</a:t>
            </a:r>
            <a:endParaRPr lang="en-US" dirty="0"/>
          </a:p>
          <a:p>
            <a:r>
              <a:rPr lang="it-IT" dirty="0"/>
              <a:t> </a:t>
            </a:r>
            <a:endParaRPr lang="en-US" dirty="0"/>
          </a:p>
          <a:p>
            <a:endParaRPr lang="en-US" dirty="0"/>
          </a:p>
          <a:p>
            <a:r>
              <a:rPr lang="it-IT" u="sng" dirty="0"/>
              <a:t>Gde saopštiti?</a:t>
            </a:r>
            <a:r>
              <a:rPr lang="it-IT" dirty="0"/>
              <a:t>      Prikladno mesto, privatnost.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0556" y="213436"/>
            <a:ext cx="5059110" cy="20313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Saopštavanje</a:t>
            </a:r>
            <a:r>
              <a:rPr lang="en-US" dirty="0" smtClean="0"/>
              <a:t> je </a:t>
            </a:r>
            <a:r>
              <a:rPr lang="en-US" dirty="0" err="1" smtClean="0"/>
              <a:t>individualizovano</a:t>
            </a:r>
            <a:r>
              <a:rPr lang="en-US" dirty="0" smtClean="0"/>
              <a:t> – </a:t>
            </a:r>
            <a:r>
              <a:rPr lang="en-US" dirty="0" err="1" smtClean="0"/>
              <a:t>prilagodjeno</a:t>
            </a:r>
            <a:r>
              <a:rPr lang="en-US" dirty="0" smtClean="0"/>
              <a:t> </a:t>
            </a:r>
            <a:r>
              <a:rPr lang="en-US" dirty="0" err="1" smtClean="0"/>
              <a:t>roditeljima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Informacije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Emocionalne</a:t>
            </a:r>
            <a:r>
              <a:rPr lang="en-US" dirty="0" smtClean="0"/>
              <a:t> </a:t>
            </a:r>
            <a:r>
              <a:rPr lang="en-US" dirty="0" err="1" smtClean="0"/>
              <a:t>potrebe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1252" y="0"/>
            <a:ext cx="3560748" cy="440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6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465" y="564022"/>
            <a:ext cx="1135736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Konsultacija</a:t>
            </a:r>
            <a:endParaRPr lang="en-US" dirty="0"/>
          </a:p>
          <a:p>
            <a:r>
              <a:rPr lang="pl-PL" i="1" dirty="0"/>
              <a:t>Biti posebno pažljiv</a:t>
            </a:r>
            <a:r>
              <a:rPr lang="pl-PL" dirty="0"/>
              <a:t> </a:t>
            </a:r>
            <a:r>
              <a:rPr lang="pl-PL" dirty="0" smtClean="0"/>
              <a:t>(osluškivati </a:t>
            </a:r>
            <a:r>
              <a:rPr lang="pl-PL" dirty="0"/>
              <a:t>reakcije)</a:t>
            </a:r>
            <a:endParaRPr lang="en-US" dirty="0"/>
          </a:p>
          <a:p>
            <a:r>
              <a:rPr lang="it-IT" i="1" dirty="0"/>
              <a:t>Reagovati prikladno</a:t>
            </a:r>
            <a:endParaRPr lang="en-US" dirty="0"/>
          </a:p>
          <a:p>
            <a:r>
              <a:rPr lang="it-IT" i="1" dirty="0"/>
              <a:t>Dati objašnjenja</a:t>
            </a:r>
            <a:endParaRPr lang="en-US" dirty="0"/>
          </a:p>
          <a:p>
            <a:r>
              <a:rPr lang="it-IT" i="1" dirty="0"/>
              <a:t>Pratiti roditelje</a:t>
            </a:r>
            <a:endParaRPr lang="en-US" dirty="0"/>
          </a:p>
          <a:p>
            <a:r>
              <a:rPr lang="it-IT" i="1" dirty="0"/>
              <a:t>Utvrditi šta znaju</a:t>
            </a:r>
            <a:endParaRPr lang="en-US" dirty="0"/>
          </a:p>
          <a:p>
            <a:r>
              <a:rPr lang="pl-PL" i="1" dirty="0"/>
              <a:t>Dati odgovarajuće informacije</a:t>
            </a:r>
            <a:r>
              <a:rPr lang="pl-PL" dirty="0"/>
              <a:t> – što jednostavnije, jasnije i kraće</a:t>
            </a:r>
            <a:endParaRPr lang="en-US" dirty="0"/>
          </a:p>
          <a:p>
            <a:r>
              <a:rPr lang="pl-PL" i="1" dirty="0"/>
              <a:t>Pauza</a:t>
            </a:r>
            <a:r>
              <a:rPr lang="pl-PL" dirty="0"/>
              <a:t> (za roditeljske reakcije)-prve reakcije su automatskog karaktera, mogu biti emotivno veoma naglašene, u ovom stadijumu s eispoljena osećanja i reakcije prihvataju bez osporavanja ili kritike</a:t>
            </a:r>
            <a:endParaRPr lang="en-US" dirty="0"/>
          </a:p>
          <a:p>
            <a:r>
              <a:rPr lang="pl-PL" i="1" dirty="0"/>
              <a:t>Odgovoriti na sva pitanja</a:t>
            </a:r>
            <a:endParaRPr lang="en-US" dirty="0"/>
          </a:p>
          <a:p>
            <a:r>
              <a:rPr lang="pl-PL" i="1" dirty="0"/>
              <a:t>Pokazati empatiju</a:t>
            </a:r>
            <a:r>
              <a:rPr lang="pl-PL" dirty="0"/>
              <a:t> (pitati roditelje šta misle i osećaju ako to ne pokažu spontano)</a:t>
            </a:r>
            <a:endParaRPr lang="en-US" dirty="0"/>
          </a:p>
          <a:p>
            <a:r>
              <a:rPr lang="pl-PL" i="1" dirty="0"/>
              <a:t>Uteha</a:t>
            </a:r>
            <a:endParaRPr lang="en-US" dirty="0"/>
          </a:p>
          <a:p>
            <a:r>
              <a:rPr lang="pl-PL" i="1" dirty="0"/>
              <a:t>Ne skrivajte svoja osećanja</a:t>
            </a:r>
            <a:endParaRPr lang="en-US" dirty="0"/>
          </a:p>
          <a:p>
            <a:r>
              <a:rPr lang="pl-PL" i="1" dirty="0"/>
              <a:t>Ispitajte određena </a:t>
            </a:r>
            <a:r>
              <a:rPr lang="pl-PL" i="1" dirty="0" smtClean="0"/>
              <a:t>pitanja</a:t>
            </a:r>
            <a:endParaRPr lang="en-US" i="1" dirty="0" smtClean="0"/>
          </a:p>
          <a:p>
            <a:endParaRPr lang="en-US" i="1" dirty="0"/>
          </a:p>
          <a:p>
            <a:endParaRPr lang="sr-Latn-RS" i="1" dirty="0"/>
          </a:p>
          <a:p>
            <a:r>
              <a:rPr lang="sr-Latn-RS" i="1" dirty="0" smtClean="0"/>
              <a:t>Dati informacije u skladu sa činjenicama , pokazati i ponuditi praktičnu i emocionalnu podršku. Objasniti naredne korake.</a:t>
            </a:r>
          </a:p>
          <a:p>
            <a:endParaRPr lang="sr-Latn-RS" i="1" dirty="0"/>
          </a:p>
          <a:p>
            <a:r>
              <a:rPr lang="sr-Latn-RS" i="1" dirty="0" smtClean="0"/>
              <a:t>Držati se </a:t>
            </a:r>
            <a:r>
              <a:rPr lang="en-US" i="1" dirty="0"/>
              <a:t>č</a:t>
            </a:r>
            <a:r>
              <a:rPr lang="sr-Latn-RS" i="1" dirty="0" smtClean="0"/>
              <a:t>injenica. Ne okrivljavati nikoga. Voditi beleške.</a:t>
            </a:r>
            <a:endParaRPr lang="en-US" i="1" dirty="0" smtClean="0"/>
          </a:p>
          <a:p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70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4380" y="1042587"/>
            <a:ext cx="111351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Završetak</a:t>
            </a:r>
            <a:endParaRPr lang="en-US" dirty="0"/>
          </a:p>
          <a:p>
            <a:endParaRPr lang="pl-PL" i="1" dirty="0" smtClean="0"/>
          </a:p>
          <a:p>
            <a:r>
              <a:rPr lang="pl-PL" i="1" dirty="0" smtClean="0"/>
              <a:t>Dogovoriti </a:t>
            </a:r>
            <a:r>
              <a:rPr lang="pl-PL" i="1" dirty="0"/>
              <a:t>se o završetku</a:t>
            </a:r>
            <a:endParaRPr lang="en-US" dirty="0"/>
          </a:p>
          <a:p>
            <a:r>
              <a:rPr lang="pl-PL" i="1" dirty="0"/>
              <a:t>Rezimirati</a:t>
            </a:r>
            <a:r>
              <a:rPr lang="pl-PL" dirty="0"/>
              <a:t> (ponavljanje </a:t>
            </a:r>
            <a:r>
              <a:rPr lang="pl-PL" dirty="0" smtClean="0"/>
              <a:t>osnovnih </a:t>
            </a:r>
            <a:r>
              <a:rPr lang="pl-PL" dirty="0"/>
              <a:t>informacije, pokušati proveriti šta su roditelji razumeli)</a:t>
            </a:r>
            <a:endParaRPr lang="en-US" dirty="0"/>
          </a:p>
          <a:p>
            <a:r>
              <a:rPr lang="sr-Latn-RS" i="1" dirty="0" smtClean="0"/>
              <a:t>Dogovoriti se</a:t>
            </a:r>
            <a:r>
              <a:rPr lang="it-IT" i="1" dirty="0" smtClean="0"/>
              <a:t> </a:t>
            </a:r>
            <a:r>
              <a:rPr lang="it-IT" i="1" dirty="0"/>
              <a:t>o </a:t>
            </a:r>
            <a:r>
              <a:rPr lang="it-IT" i="1" dirty="0" smtClean="0"/>
              <a:t>planu</a:t>
            </a:r>
            <a:r>
              <a:rPr lang="sr-Latn-RS" i="1" dirty="0" smtClean="0"/>
              <a:t>/</a:t>
            </a:r>
            <a:r>
              <a:rPr lang="sr-Latn-RS" dirty="0" smtClean="0"/>
              <a:t> </a:t>
            </a:r>
            <a:r>
              <a:rPr lang="it-IT" i="1" dirty="0"/>
              <a:t>neposrednim </a:t>
            </a:r>
            <a:r>
              <a:rPr lang="it-IT" i="1" dirty="0" smtClean="0"/>
              <a:t>akcijama</a:t>
            </a:r>
            <a:r>
              <a:rPr lang="sr-Latn-RS" dirty="0" smtClean="0"/>
              <a:t> za naredni period</a:t>
            </a:r>
          </a:p>
          <a:p>
            <a:endParaRPr lang="sr-Latn-RS" i="1" dirty="0" smtClean="0"/>
          </a:p>
          <a:p>
            <a:endParaRPr lang="it-IT" i="1" dirty="0" smtClean="0"/>
          </a:p>
          <a:p>
            <a:endParaRPr lang="it-IT" i="1" dirty="0"/>
          </a:p>
          <a:p>
            <a:endParaRPr lang="it-IT" i="1" dirty="0" smtClean="0"/>
          </a:p>
          <a:p>
            <a:endParaRPr lang="it-IT" i="1" dirty="0"/>
          </a:p>
          <a:p>
            <a:endParaRPr lang="it-IT" i="1" dirty="0" smtClean="0"/>
          </a:p>
          <a:p>
            <a:endParaRPr lang="it-IT" i="1" dirty="0"/>
          </a:p>
          <a:p>
            <a:r>
              <a:rPr lang="it-IT" i="1" dirty="0" smtClean="0"/>
              <a:t>Dati </a:t>
            </a:r>
            <a:r>
              <a:rPr lang="it-IT" i="1" dirty="0"/>
              <a:t>sebi vremena za opuštanje</a:t>
            </a:r>
            <a:endParaRPr lang="en-US" dirty="0"/>
          </a:p>
          <a:p>
            <a:r>
              <a:rPr lang="it-IT" i="1" dirty="0"/>
              <a:t>Kontakt sa drugim osobljem</a:t>
            </a:r>
            <a:endParaRPr lang="en-US" dirty="0"/>
          </a:p>
          <a:p>
            <a:r>
              <a:rPr lang="it-IT" i="1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70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2927" y="444381"/>
            <a:ext cx="1116080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endParaRPr lang="sr-Latn-RS" b="1" dirty="0" smtClean="0"/>
          </a:p>
          <a:p>
            <a:r>
              <a:rPr lang="sr-Latn-RS" b="1" dirty="0" smtClean="0"/>
              <a:t>Zamke koje treba izbeći:</a:t>
            </a:r>
          </a:p>
          <a:p>
            <a:endParaRPr lang="sr-Latn-RS" b="1" dirty="0"/>
          </a:p>
          <a:p>
            <a:r>
              <a:rPr lang="en-US" dirty="0"/>
              <a:t>I</a:t>
            </a:r>
            <a:r>
              <a:rPr lang="sr-Latn-RS" dirty="0" smtClean="0"/>
              <a:t>zbegava</a:t>
            </a:r>
            <a:r>
              <a:rPr lang="en-US" dirty="0" err="1" smtClean="0"/>
              <a:t>nje</a:t>
            </a:r>
            <a:r>
              <a:rPr lang="sr-Latn-RS" dirty="0" smtClean="0"/>
              <a:t>, </a:t>
            </a:r>
            <a:r>
              <a:rPr lang="en-US" dirty="0" err="1" smtClean="0"/>
              <a:t>preterano</a:t>
            </a:r>
            <a:r>
              <a:rPr lang="sr-Latn-RS" dirty="0" smtClean="0"/>
              <a:t> odlaga</a:t>
            </a:r>
            <a:r>
              <a:rPr lang="en-US" dirty="0" err="1" smtClean="0"/>
              <a:t>nje</a:t>
            </a:r>
            <a:r>
              <a:rPr lang="sr-Latn-RS" dirty="0" smtClean="0"/>
              <a:t> saopštavanj</a:t>
            </a:r>
            <a:r>
              <a:rPr lang="en-US" dirty="0" smtClean="0"/>
              <a:t>a</a:t>
            </a:r>
            <a:r>
              <a:rPr lang="sr-Latn-RS" dirty="0" smtClean="0"/>
              <a:t> informacija</a:t>
            </a:r>
          </a:p>
          <a:p>
            <a:endParaRPr lang="sr-Latn-RS" dirty="0"/>
          </a:p>
          <a:p>
            <a:r>
              <a:rPr lang="sr-Latn-RS" dirty="0" smtClean="0"/>
              <a:t>Neodgovarajuća priprema: </a:t>
            </a:r>
            <a:endParaRPr lang="en-US" dirty="0" smtClean="0"/>
          </a:p>
          <a:p>
            <a:endParaRPr lang="en-US" dirty="0" smtClean="0"/>
          </a:p>
          <a:p>
            <a:r>
              <a:rPr lang="sr-Latn-RS" dirty="0" smtClean="0"/>
              <a:t>Potrebno </a:t>
            </a:r>
            <a:r>
              <a:rPr lang="sr-Latn-RS" dirty="0"/>
              <a:t>je omogućiti privatnost/sprečiti prekidanje i ometanje</a:t>
            </a:r>
          </a:p>
          <a:p>
            <a:endParaRPr lang="sr-Latn-RS" dirty="0" smtClean="0"/>
          </a:p>
          <a:p>
            <a:r>
              <a:rPr lang="sr-Latn-RS" dirty="0" smtClean="0"/>
              <a:t>Vodit</a:t>
            </a:r>
            <a:r>
              <a:rPr lang="en-US" dirty="0" err="1" smtClean="0"/>
              <a:t>i</a:t>
            </a:r>
            <a:r>
              <a:rPr lang="sr-Latn-RS" dirty="0" smtClean="0"/>
              <a:t> računa o činjenicama, koje je potrebno jasno saopštiti</a:t>
            </a:r>
          </a:p>
          <a:p>
            <a:endParaRPr lang="sr-Latn-RS" b="1" dirty="0" smtClean="0"/>
          </a:p>
          <a:p>
            <a:r>
              <a:rPr lang="sr-Latn-RS" dirty="0" smtClean="0"/>
              <a:t>Držati se činjenica, ali ih uvek prezentovati na saosećajan način i bez osuđivanja</a:t>
            </a:r>
          </a:p>
          <a:p>
            <a:pPr lvl="0"/>
            <a:endParaRPr lang="en-US" dirty="0" smtClean="0"/>
          </a:p>
          <a:p>
            <a:pPr lvl="0"/>
            <a:endParaRPr lang="sr-Latn-RS" dirty="0" smtClean="0"/>
          </a:p>
          <a:p>
            <a:pPr lvl="0"/>
            <a:r>
              <a:rPr lang="sr-Latn-RS" dirty="0" smtClean="0"/>
              <a:t>Ako primetite da se roditelj teško nosi sa informacijama, korigujte plan saopštavanja. </a:t>
            </a:r>
            <a:r>
              <a:rPr lang="sr-Latn-RS" dirty="0"/>
              <a:t> </a:t>
            </a:r>
            <a:r>
              <a:rPr lang="sr-Latn-RS" dirty="0" smtClean="0"/>
              <a:t>Dajte samo deo informacija/odložite za neki drugi momenat, u skladu sa dogovorom sa roditeljima (kada oni budu spremni).</a:t>
            </a:r>
          </a:p>
          <a:p>
            <a:pPr lvl="0"/>
            <a:endParaRPr lang="sr-Latn-RS" dirty="0"/>
          </a:p>
          <a:p>
            <a:pPr lvl="0"/>
            <a:r>
              <a:rPr lang="sr-Latn-RS" dirty="0" smtClean="0"/>
              <a:t>Na pitanja o prognozi, odgovarajte pažljivo, koristeći informacije koje su poznate. Ne treba ukinuti svaku nadu</a:t>
            </a:r>
            <a:r>
              <a:rPr lang="en-US" dirty="0" smtClean="0"/>
              <a:t>- </a:t>
            </a:r>
            <a:r>
              <a:rPr lang="sr-Latn-RS" dirty="0" smtClean="0"/>
              <a:t>biti optimističan, ali bez obećavanja ishoda koji možda ne mogu da se postignu</a:t>
            </a:r>
          </a:p>
          <a:p>
            <a:pPr lvl="0"/>
            <a:endParaRPr lang="sr-Latn-RS" dirty="0"/>
          </a:p>
          <a:p>
            <a:pPr lvl="0"/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82179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015" y="632389"/>
            <a:ext cx="113744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Obzirom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značaj</a:t>
            </a:r>
            <a:r>
              <a:rPr lang="en-US" dirty="0" smtClean="0"/>
              <a:t> </a:t>
            </a:r>
            <a:r>
              <a:rPr lang="en-US" dirty="0" err="1" smtClean="0"/>
              <a:t>ove</a:t>
            </a:r>
            <a:r>
              <a:rPr lang="en-US" dirty="0" smtClean="0"/>
              <a:t> </a:t>
            </a:r>
            <a:r>
              <a:rPr lang="en-US" dirty="0" err="1" smtClean="0"/>
              <a:t>teme</a:t>
            </a:r>
            <a:r>
              <a:rPr lang="en-US" dirty="0" smtClean="0"/>
              <a:t>, </a:t>
            </a:r>
            <a:r>
              <a:rPr lang="en-US" dirty="0" err="1" smtClean="0"/>
              <a:t>sve</a:t>
            </a:r>
            <a:r>
              <a:rPr lang="en-US" dirty="0" smtClean="0"/>
              <a:t> je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vodiča</a:t>
            </a:r>
            <a:r>
              <a:rPr lang="en-US" dirty="0" smtClean="0"/>
              <a:t>/</a:t>
            </a:r>
            <a:r>
              <a:rPr lang="en-US" dirty="0" err="1" smtClean="0"/>
              <a:t>smernica</a:t>
            </a:r>
            <a:endParaRPr lang="sr-Latn-R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sr-Latn-RS" dirty="0" smtClean="0"/>
          </a:p>
          <a:p>
            <a:r>
              <a:rPr lang="en-US" dirty="0" smtClean="0"/>
              <a:t>SPIKES </a:t>
            </a:r>
            <a:endParaRPr lang="en-US" dirty="0"/>
          </a:p>
          <a:p>
            <a:endParaRPr lang="sr-Latn-RS" dirty="0" smtClean="0"/>
          </a:p>
          <a:p>
            <a:r>
              <a:rPr lang="en-US" dirty="0" smtClean="0"/>
              <a:t>EMPATHY</a:t>
            </a:r>
            <a:endParaRPr lang="en-US" dirty="0"/>
          </a:p>
          <a:p>
            <a:endParaRPr lang="sr-Latn-RS" dirty="0" smtClean="0"/>
          </a:p>
          <a:p>
            <a:r>
              <a:rPr lang="en-US" dirty="0" smtClean="0"/>
              <a:t>BREAKS</a:t>
            </a:r>
            <a:endParaRPr lang="sr-Latn-RS" dirty="0" smtClean="0"/>
          </a:p>
          <a:p>
            <a:endParaRPr lang="sr-Latn-RS" dirty="0"/>
          </a:p>
          <a:p>
            <a:r>
              <a:rPr lang="sr-Latn-RS" dirty="0" smtClean="0"/>
              <a:t>ABCDE</a:t>
            </a:r>
            <a:endParaRPr lang="en-US" dirty="0"/>
          </a:p>
          <a:p>
            <a:endParaRPr lang="sr-Latn-RS" dirty="0" smtClean="0"/>
          </a:p>
          <a:p>
            <a:r>
              <a:rPr lang="en-US" dirty="0" smtClean="0"/>
              <a:t>Calgary-Cambridge framework</a:t>
            </a:r>
          </a:p>
          <a:p>
            <a:endParaRPr lang="en-US" dirty="0"/>
          </a:p>
          <a:p>
            <a:r>
              <a:rPr lang="en-US" dirty="0" smtClean="0"/>
              <a:t>PEWTER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415" y="2418828"/>
            <a:ext cx="3046574" cy="43677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6431" y="2418828"/>
            <a:ext cx="2936517" cy="436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00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849</Words>
  <Application>Microsoft Office PowerPoint</Application>
  <PresentationFormat>Widescreen</PresentationFormat>
  <Paragraphs>190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  Traumatski stres</vt:lpstr>
      <vt:lpstr> Reakcija na težak stres F 43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nrdrudic@gmail.com</dc:creator>
  <cp:lastModifiedBy>nrdrudic@gmail.com</cp:lastModifiedBy>
  <cp:revision>23</cp:revision>
  <dcterms:created xsi:type="dcterms:W3CDTF">2020-12-12T06:49:09Z</dcterms:created>
  <dcterms:modified xsi:type="dcterms:W3CDTF">2020-12-12T16:16:50Z</dcterms:modified>
</cp:coreProperties>
</file>